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 López" initials="IL" lastIdx="1" clrIdx="0">
    <p:extLst>
      <p:ext uri="{19B8F6BF-5375-455C-9EA6-DF929625EA0E}">
        <p15:presenceInfo xmlns:p15="http://schemas.microsoft.com/office/powerpoint/2012/main" userId="e68af72d0092686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3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51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60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3529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039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18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97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342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58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92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83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73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25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2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93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528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8E841-188F-4D66-883A-4A360AABA6F7}" type="datetimeFigureOut">
              <a:rPr lang="es-ES" smtClean="0"/>
              <a:t>06/04/2020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48383B-8367-465E-84C9-CC82B9703E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86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84EE4-E9E6-4041-A18E-B7E86345C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EL TEXTO DIALOGADO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B8C616-87D5-41DE-B2AA-CC7E6E16E4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000" dirty="0" err="1"/>
              <a:t>Mª</a:t>
            </a:r>
            <a:r>
              <a:rPr lang="es-ES" sz="2000" dirty="0"/>
              <a:t> ISABEL LÓPEZ QUEVEDO</a:t>
            </a:r>
          </a:p>
        </p:txBody>
      </p:sp>
    </p:spTree>
    <p:extLst>
      <p:ext uri="{BB962C8B-B14F-4D97-AF65-F5344CB8AC3E}">
        <p14:creationId xmlns:p14="http://schemas.microsoft.com/office/powerpoint/2010/main" val="220540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96EFA-7F0F-4EE3-8EEF-3E7F3EC5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7896"/>
          </a:xfrm>
        </p:spPr>
        <p:txBody>
          <a:bodyPr/>
          <a:lstStyle/>
          <a:p>
            <a:r>
              <a:rPr lang="es-ES" dirty="0"/>
              <a:t>¿QUÉ ES EL DIÁLOGO?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0D722F-3CCB-4570-81DE-015442110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22783"/>
            <a:ext cx="8877483" cy="4318579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Cuando varias personas se comunican entre sí en una misma situación= DIÁLOGO</a:t>
            </a:r>
          </a:p>
          <a:p>
            <a:pPr algn="just"/>
            <a:r>
              <a:rPr lang="es-ES" sz="2400" dirty="0"/>
              <a:t>Intercambio comunicativo entre dos o más personas llamadas interlocutores.</a:t>
            </a:r>
          </a:p>
          <a:p>
            <a:pPr lvl="1" algn="just"/>
            <a:r>
              <a:rPr lang="es-ES" sz="2400" dirty="0"/>
              <a:t>Los interlocutores establecen turno de palabra, de modo que van cambiando los papeles de </a:t>
            </a:r>
            <a:r>
              <a:rPr lang="es-ES" sz="2400" u="sng" dirty="0"/>
              <a:t>emisor</a:t>
            </a:r>
            <a:r>
              <a:rPr lang="es-ES" sz="2400" dirty="0"/>
              <a:t> y </a:t>
            </a:r>
            <a:r>
              <a:rPr lang="es-ES" sz="2400" u="sng" dirty="0"/>
              <a:t>receptor</a:t>
            </a:r>
            <a:r>
              <a:rPr lang="es-ES" sz="2400" dirty="0"/>
              <a:t>.</a:t>
            </a:r>
          </a:p>
          <a:p>
            <a:pPr lvl="2" algn="just"/>
            <a:r>
              <a:rPr lang="es-ES" sz="2400" dirty="0"/>
              <a:t>EMISOR: Emite el mensaje.</a:t>
            </a:r>
          </a:p>
          <a:p>
            <a:pPr lvl="2" algn="just"/>
            <a:r>
              <a:rPr lang="es-ES" sz="2400" dirty="0"/>
              <a:t>RECEPTOR: Recibe el mensaje.</a:t>
            </a:r>
          </a:p>
        </p:txBody>
      </p:sp>
    </p:spTree>
    <p:extLst>
      <p:ext uri="{BB962C8B-B14F-4D97-AF65-F5344CB8AC3E}">
        <p14:creationId xmlns:p14="http://schemas.microsoft.com/office/powerpoint/2010/main" val="112307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68C401A-1D1A-421C-BEA7-202A0067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130"/>
          </a:xfrm>
        </p:spPr>
        <p:txBody>
          <a:bodyPr/>
          <a:lstStyle/>
          <a:p>
            <a:r>
              <a:rPr lang="es-ES" dirty="0"/>
              <a:t>TIPOS DE DIÁLOGOS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2214081-925C-4772-86A1-4CBDFACD4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404730"/>
            <a:ext cx="4185623" cy="516835"/>
          </a:xfrm>
        </p:spPr>
        <p:txBody>
          <a:bodyPr/>
          <a:lstStyle/>
          <a:p>
            <a:r>
              <a:rPr lang="es-ES" u="sng" dirty="0"/>
              <a:t>ESPONTÁNEOS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FFF48A2-7E7A-4D1F-94AB-8E113B8C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921565"/>
            <a:ext cx="4185623" cy="4119797"/>
          </a:xfrm>
        </p:spPr>
        <p:txBody>
          <a:bodyPr>
            <a:normAutofit lnSpcReduction="10000"/>
          </a:bodyPr>
          <a:lstStyle/>
          <a:p>
            <a:r>
              <a:rPr lang="es-ES" sz="3000" dirty="0"/>
              <a:t>Más cotidiano.</a:t>
            </a:r>
          </a:p>
          <a:p>
            <a:r>
              <a:rPr lang="es-ES" sz="3000" dirty="0"/>
              <a:t>Sin preparación.</a:t>
            </a:r>
          </a:p>
          <a:p>
            <a:r>
              <a:rPr lang="es-ES" sz="3000" dirty="0"/>
              <a:t>Sin orden de palabra.</a:t>
            </a:r>
          </a:p>
          <a:p>
            <a:r>
              <a:rPr lang="es-ES" sz="3000" dirty="0"/>
              <a:t>Coloquial y expresivo.</a:t>
            </a:r>
          </a:p>
          <a:p>
            <a:r>
              <a:rPr lang="es-ES" sz="3000" dirty="0"/>
              <a:t>Importancia del lenguaje no verbal.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4BDF76F-7289-47A8-8C2A-98B242D86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404730"/>
            <a:ext cx="4185618" cy="516835"/>
          </a:xfrm>
        </p:spPr>
        <p:txBody>
          <a:bodyPr/>
          <a:lstStyle/>
          <a:p>
            <a:r>
              <a:rPr lang="es-ES" u="sng" dirty="0"/>
              <a:t>PLANIFICADOS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A2E605E-E723-4D92-9F5A-4A814323B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1921566"/>
            <a:ext cx="4185617" cy="4094922"/>
          </a:xfrm>
        </p:spPr>
        <p:txBody>
          <a:bodyPr>
            <a:normAutofit lnSpcReduction="10000"/>
          </a:bodyPr>
          <a:lstStyle/>
          <a:p>
            <a:r>
              <a:rPr lang="es-ES" sz="2800" dirty="0"/>
              <a:t>Más formal.</a:t>
            </a:r>
          </a:p>
          <a:p>
            <a:r>
              <a:rPr lang="es-ES" sz="2800" dirty="0"/>
              <a:t>Preparado con anterioridad.</a:t>
            </a:r>
          </a:p>
          <a:p>
            <a:r>
              <a:rPr lang="es-ES" sz="2800" dirty="0"/>
              <a:t>Los turnos de palabra se acuerdan.</a:t>
            </a:r>
          </a:p>
          <a:p>
            <a:r>
              <a:rPr lang="es-ES" sz="2800" dirty="0"/>
              <a:t>Lenguaje más formal.</a:t>
            </a:r>
          </a:p>
          <a:p>
            <a:r>
              <a:rPr lang="es-ES" sz="2800" dirty="0"/>
              <a:t>Lenguaje corporal de manera controlada.</a:t>
            </a:r>
          </a:p>
        </p:txBody>
      </p:sp>
    </p:spTree>
    <p:extLst>
      <p:ext uri="{BB962C8B-B14F-4D97-AF65-F5344CB8AC3E}">
        <p14:creationId xmlns:p14="http://schemas.microsoft.com/office/powerpoint/2010/main" val="233361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9F96D-7769-4689-B699-A71948F8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7652"/>
          </a:xfrm>
        </p:spPr>
        <p:txBody>
          <a:bodyPr/>
          <a:lstStyle/>
          <a:p>
            <a:r>
              <a:rPr lang="es-ES" dirty="0"/>
              <a:t>Diálogo espontáneo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F5FA09-081F-4B65-84EF-76F2D4E0E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253"/>
            <a:ext cx="8596668" cy="4504110"/>
          </a:xfrm>
        </p:spPr>
        <p:txBody>
          <a:bodyPr/>
          <a:lstStyle/>
          <a:p>
            <a:r>
              <a:rPr lang="es-ES" dirty="0"/>
              <a:t>HABLADO:</a:t>
            </a:r>
          </a:p>
          <a:p>
            <a:pPr lvl="1"/>
            <a:r>
              <a:rPr lang="es-ES" dirty="0"/>
              <a:t>Superposición de los turnos de palabra.</a:t>
            </a:r>
          </a:p>
          <a:p>
            <a:pPr lvl="1"/>
            <a:r>
              <a:rPr lang="es-ES" dirty="0"/>
              <a:t>Uso del lenguaje coloquial.</a:t>
            </a:r>
          </a:p>
          <a:p>
            <a:pPr lvl="1"/>
            <a:r>
              <a:rPr lang="es-ES" dirty="0"/>
              <a:t>Lenguaje no verbal.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ES" dirty="0"/>
              <a:t>ESCRITO: Nuevas tecnologías (</a:t>
            </a:r>
            <a:r>
              <a:rPr lang="es-ES" dirty="0" err="1"/>
              <a:t>whatsapp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Los interlocutores están en diferentes momentos y lugares.</a:t>
            </a:r>
          </a:p>
          <a:p>
            <a:pPr lvl="1"/>
            <a:r>
              <a:rPr lang="es-ES" dirty="0"/>
              <a:t>Lenguaje no verbal: emoticonos.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3337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665EC74D-E5BF-4757-8B96-E25C5CF65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1148"/>
          </a:xfrm>
        </p:spPr>
        <p:txBody>
          <a:bodyPr/>
          <a:lstStyle/>
          <a:p>
            <a:r>
              <a:rPr lang="es-ES" dirty="0"/>
              <a:t>El diálogo en los textos narrativos.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C951774F-4981-41CA-B02D-7ABB35345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616765"/>
            <a:ext cx="4185623" cy="576262"/>
          </a:xfrm>
        </p:spPr>
        <p:txBody>
          <a:bodyPr/>
          <a:lstStyle/>
          <a:p>
            <a:pPr algn="just"/>
            <a:r>
              <a:rPr lang="es-ES" dirty="0"/>
              <a:t>ESTILO DIRECTO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FA9EB589-BC3E-4D08-8FAD-3505EC88C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12" y="2425147"/>
            <a:ext cx="4185623" cy="3823251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Verbo de lengua (decir, contestar…).</a:t>
            </a:r>
          </a:p>
          <a:p>
            <a:r>
              <a:rPr lang="es-ES" dirty="0"/>
              <a:t>Marcas gráficas: dos puntos, comillas y las rayas.</a:t>
            </a:r>
          </a:p>
          <a:p>
            <a:pPr marL="0" indent="0">
              <a:buNone/>
            </a:pPr>
            <a:endParaRPr lang="es-ES" dirty="0"/>
          </a:p>
          <a:p>
            <a:pPr marL="457200" lvl="1" indent="0" algn="just">
              <a:buNone/>
            </a:pPr>
            <a:r>
              <a:rPr lang="es-ES" sz="1800" dirty="0"/>
              <a:t>— Esta tarde no me apetece ir al cine, estoy muy cansada— dijo Ana con voz lánguida. </a:t>
            </a:r>
          </a:p>
          <a:p>
            <a:pPr marL="457200" lvl="1" indent="0" algn="just">
              <a:buNone/>
            </a:pPr>
            <a:r>
              <a:rPr lang="es-ES" sz="1800" dirty="0"/>
              <a:t>— Propón entonces otra opción— contestó César. </a:t>
            </a:r>
          </a:p>
          <a:p>
            <a:pPr marL="457200" lvl="1" indent="0" algn="just">
              <a:buNone/>
            </a:pPr>
            <a:r>
              <a:rPr lang="es-ES" sz="1800" dirty="0"/>
              <a:t>— ¿Nos vamos a casa? — propuso Ana entonces. </a:t>
            </a:r>
          </a:p>
          <a:p>
            <a:pPr marL="457200" lvl="1" indent="0" algn="just">
              <a:buNone/>
            </a:pPr>
            <a:r>
              <a:rPr lang="es-ES" sz="1800" dirty="0"/>
              <a:t>— Vete tú si quieres. Yo prefiero quedarme aquí.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6CE481FF-9348-46D6-A064-E01D1AA19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616765"/>
            <a:ext cx="4185618" cy="576262"/>
          </a:xfrm>
        </p:spPr>
        <p:txBody>
          <a:bodyPr/>
          <a:lstStyle/>
          <a:p>
            <a:r>
              <a:rPr lang="es-ES" dirty="0"/>
              <a:t>ESTILO INDIRECTO</a:t>
            </a:r>
          </a:p>
        </p:txBody>
      </p:sp>
      <p:sp>
        <p:nvSpPr>
          <p:cNvPr id="13" name="Marcador de contenido 12">
            <a:extLst>
              <a:ext uri="{FF2B5EF4-FFF2-40B4-BE49-F238E27FC236}">
                <a16:creationId xmlns:a16="http://schemas.microsoft.com/office/drawing/2014/main" id="{4D414F2C-96DA-407D-BC46-34F1C8CC3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425149"/>
            <a:ext cx="4185617" cy="3616213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Verbo de lengua (decir, contestar…).</a:t>
            </a:r>
          </a:p>
          <a:p>
            <a:r>
              <a:rPr lang="es-ES" dirty="0"/>
              <a:t>Conjunción </a:t>
            </a:r>
            <a:r>
              <a:rPr lang="es-ES" i="1" dirty="0"/>
              <a:t>que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sz="19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s-ES" sz="1900" dirty="0"/>
              <a:t>Ana </a:t>
            </a:r>
            <a:r>
              <a:rPr lang="es-ES" sz="1900" u="sng" dirty="0"/>
              <a:t>dijo que</a:t>
            </a:r>
            <a:r>
              <a:rPr lang="es-ES" sz="1900" dirty="0"/>
              <a:t> esa tarde no le apetecía ir al cine porque estaba muy cansada. César le </a:t>
            </a:r>
            <a:r>
              <a:rPr lang="es-ES" sz="1900" u="sng" dirty="0"/>
              <a:t>contestó que</a:t>
            </a:r>
            <a:r>
              <a:rPr lang="es-ES" sz="1900" dirty="0"/>
              <a:t>, entonces, propusiera otra opción. Ella </a:t>
            </a:r>
            <a:r>
              <a:rPr lang="es-ES" sz="1900" u="sng" dirty="0"/>
              <a:t>sugirió que</a:t>
            </a:r>
            <a:r>
              <a:rPr lang="es-ES" sz="1900" dirty="0"/>
              <a:t> se marcharan a casa, a lo que él </a:t>
            </a:r>
            <a:r>
              <a:rPr lang="es-ES" sz="1900" u="sng" dirty="0"/>
              <a:t>respondió que</a:t>
            </a:r>
            <a:r>
              <a:rPr lang="es-ES" sz="1900" dirty="0"/>
              <a:t> se fuera ella si quería, porque él prefería quedarse allí.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1533A6B-B44E-4E15-AEF4-F97ADBF3ABEA}"/>
              </a:ext>
            </a:extLst>
          </p:cNvPr>
          <p:cNvSpPr/>
          <p:nvPr/>
        </p:nvSpPr>
        <p:spPr>
          <a:xfrm>
            <a:off x="927652" y="3429000"/>
            <a:ext cx="3933716" cy="27200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4F1E0FB-1DD6-4146-9839-C1164A69139E}"/>
              </a:ext>
            </a:extLst>
          </p:cNvPr>
          <p:cNvSpPr/>
          <p:nvPr/>
        </p:nvSpPr>
        <p:spPr>
          <a:xfrm>
            <a:off x="5113275" y="3644348"/>
            <a:ext cx="4185617" cy="2160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162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6B46060A-BADA-44CF-89B6-A8F051CAEA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FIN</a:t>
            </a: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C4B907B5-F327-43BD-852C-57E47A5A2B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21396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306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EL TEXTO DIALOGADO</vt:lpstr>
      <vt:lpstr>¿QUÉ ES EL DIÁLOGO?</vt:lpstr>
      <vt:lpstr>TIPOS DE DIÁLOGOS</vt:lpstr>
      <vt:lpstr>Diálogo espontáneo</vt:lpstr>
      <vt:lpstr>El diálogo en los textos narrativos.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TEXTO DIALOGADO</dc:title>
  <dc:creator>Isabel López</dc:creator>
  <cp:lastModifiedBy>Isabel López</cp:lastModifiedBy>
  <cp:revision>7</cp:revision>
  <dcterms:created xsi:type="dcterms:W3CDTF">2020-04-05T18:22:00Z</dcterms:created>
  <dcterms:modified xsi:type="dcterms:W3CDTF">2020-04-05T23:00:05Z</dcterms:modified>
</cp:coreProperties>
</file>